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4" r:id="rId7"/>
    <p:sldId id="261" r:id="rId8"/>
    <p:sldId id="262" r:id="rId9"/>
    <p:sldId id="264" r:id="rId10"/>
    <p:sldId id="267" r:id="rId11"/>
    <p:sldId id="268" r:id="rId12"/>
    <p:sldId id="265" r:id="rId13"/>
    <p:sldId id="269" r:id="rId14"/>
    <p:sldId id="271" r:id="rId15"/>
    <p:sldId id="270" r:id="rId16"/>
    <p:sldId id="266" r:id="rId17"/>
    <p:sldId id="273"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8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43BF-D0AE-47A6-DA1E-C96C3FDC27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324245-1A22-8754-1B09-7E1ADC621B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66A835-A32D-AB66-6BBD-236BA73AEEE5}"/>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5" name="Footer Placeholder 4">
            <a:extLst>
              <a:ext uri="{FF2B5EF4-FFF2-40B4-BE49-F238E27FC236}">
                <a16:creationId xmlns:a16="http://schemas.microsoft.com/office/drawing/2014/main" id="{915B81D0-37DA-C8FE-4ACD-864D6057B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115281-8828-F0A3-C4F5-F38E885A22BE}"/>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3152884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549C0-CCBC-12B1-FCC3-5AC4076B2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F7B71-E1E1-E4D0-D379-7668F67C76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301BC-96EA-9D55-F85A-88BC2AB676C9}"/>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5" name="Footer Placeholder 4">
            <a:extLst>
              <a:ext uri="{FF2B5EF4-FFF2-40B4-BE49-F238E27FC236}">
                <a16:creationId xmlns:a16="http://schemas.microsoft.com/office/drawing/2014/main" id="{58B0EA42-D013-E5FB-6441-572C8562F7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0BA7EE-4443-F45D-A946-5568ABAEFC38}"/>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330130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BDD99-BC17-1314-2FC1-98EB0D8AE6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B6096A-B289-63AC-CD13-C41C2629EA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0F907-8DF9-7F51-D37B-D3ADDCB15E4A}"/>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5" name="Footer Placeholder 4">
            <a:extLst>
              <a:ext uri="{FF2B5EF4-FFF2-40B4-BE49-F238E27FC236}">
                <a16:creationId xmlns:a16="http://schemas.microsoft.com/office/drawing/2014/main" id="{850EEFFE-689C-0CE3-F69C-041C9E9D9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ADE55-2E42-A3F6-3742-D006F4F7E74F}"/>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18945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AF80-50C8-7F50-160E-526C655178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78EC9-91E3-47CD-A430-0828474639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2FD65-25EB-9A60-5F4A-A70FBF0FEF04}"/>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5" name="Footer Placeholder 4">
            <a:extLst>
              <a:ext uri="{FF2B5EF4-FFF2-40B4-BE49-F238E27FC236}">
                <a16:creationId xmlns:a16="http://schemas.microsoft.com/office/drawing/2014/main" id="{1690F364-B9D9-7DD2-5C52-453FAEAFC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725249-4126-26A9-5A5C-68CBC92B2F6C}"/>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3852251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5A12-335C-DD8A-642F-B457D9A5CB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C7458B-3009-3C81-729B-F3F0A60D1F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5CD128-B8A4-38C2-32FC-2E9C514B8CAB}"/>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5" name="Footer Placeholder 4">
            <a:extLst>
              <a:ext uri="{FF2B5EF4-FFF2-40B4-BE49-F238E27FC236}">
                <a16:creationId xmlns:a16="http://schemas.microsoft.com/office/drawing/2014/main" id="{292A48FE-9955-8E97-FFFB-6D86D30D3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83954-F8C0-B477-D680-B0A63AC7F930}"/>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331749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1B61-6C54-787C-8328-34EADE6834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29152-372B-6008-7486-6A60D4CF1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F1108E-8D5C-5829-AD60-66E4621947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08D42-C622-D8A4-740A-63E7FD7E2CB6}"/>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6" name="Footer Placeholder 5">
            <a:extLst>
              <a:ext uri="{FF2B5EF4-FFF2-40B4-BE49-F238E27FC236}">
                <a16:creationId xmlns:a16="http://schemas.microsoft.com/office/drawing/2014/main" id="{945EAB4A-FD6A-678B-1227-3BA0CAEC4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AEF2F0-AEBD-813F-EA59-3A09B765E3D9}"/>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540024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DE11-5258-17DF-8C6B-D143828A2A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B41FD2-1902-4DD9-B628-7DAE8BCFB6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28CF80-7873-E7B6-2593-F807C181EF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DD250-0FE3-C796-2091-D7DB32894A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D26356-17EA-B00A-5091-FA4BD7C809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30FF63-C49B-286A-D2CD-A7C8CDEBD47C}"/>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8" name="Footer Placeholder 7">
            <a:extLst>
              <a:ext uri="{FF2B5EF4-FFF2-40B4-BE49-F238E27FC236}">
                <a16:creationId xmlns:a16="http://schemas.microsoft.com/office/drawing/2014/main" id="{12F6D62F-7CC6-CA11-05F6-77A17E2DE4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4A2B80-B282-8BF9-DF1E-11A720131E0E}"/>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551020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4F23-466A-C4D7-1FA8-F0AC75808D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177695-0957-64E2-EC52-0399DCD1F628}"/>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4" name="Footer Placeholder 3">
            <a:extLst>
              <a:ext uri="{FF2B5EF4-FFF2-40B4-BE49-F238E27FC236}">
                <a16:creationId xmlns:a16="http://schemas.microsoft.com/office/drawing/2014/main" id="{7220E75E-7BA1-98F2-5541-4326E25536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F8FDB1-D09A-0D58-6141-C54F194B929D}"/>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82146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81AFB9-E2DB-F982-105C-DB52D4495625}"/>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3" name="Footer Placeholder 2">
            <a:extLst>
              <a:ext uri="{FF2B5EF4-FFF2-40B4-BE49-F238E27FC236}">
                <a16:creationId xmlns:a16="http://schemas.microsoft.com/office/drawing/2014/main" id="{6BB9C902-804E-5486-3422-E06B19D0B1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0C88ED-193D-3B61-3E7E-32EDE2179131}"/>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571710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2AD9-A803-5A77-155F-BAA1466DE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3FAECD-1C69-E9C7-D50F-958E680C28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516510-0A58-EE65-3C4E-C257D6D77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D70BE0-FB1D-2345-154D-4EF54112B9FE}"/>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6" name="Footer Placeholder 5">
            <a:extLst>
              <a:ext uri="{FF2B5EF4-FFF2-40B4-BE49-F238E27FC236}">
                <a16:creationId xmlns:a16="http://schemas.microsoft.com/office/drawing/2014/main" id="{14C4F7A5-AD8A-08F6-AE84-6E39E267EA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F5C862-18D1-76EA-03AA-F6FBDF12C186}"/>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1455272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C1B-5CF0-0E61-6275-F6AE1C73CD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526201-FF3D-D745-CCE6-3B76609433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3F1B4C-7337-7F90-F4A3-DD800259AA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77F7B-2B08-92EF-BA46-B2CC9B28E946}"/>
              </a:ext>
            </a:extLst>
          </p:cNvPr>
          <p:cNvSpPr>
            <a:spLocks noGrp="1"/>
          </p:cNvSpPr>
          <p:nvPr>
            <p:ph type="dt" sz="half" idx="10"/>
          </p:nvPr>
        </p:nvSpPr>
        <p:spPr/>
        <p:txBody>
          <a:bodyPr/>
          <a:lstStyle/>
          <a:p>
            <a:fld id="{2DCA95CF-1667-42D0-8B28-C213ADFCCCB2}" type="datetimeFigureOut">
              <a:rPr lang="en-US" smtClean="0"/>
              <a:t>6/14/2025</a:t>
            </a:fld>
            <a:endParaRPr lang="en-US"/>
          </a:p>
        </p:txBody>
      </p:sp>
      <p:sp>
        <p:nvSpPr>
          <p:cNvPr id="6" name="Footer Placeholder 5">
            <a:extLst>
              <a:ext uri="{FF2B5EF4-FFF2-40B4-BE49-F238E27FC236}">
                <a16:creationId xmlns:a16="http://schemas.microsoft.com/office/drawing/2014/main" id="{13CDFEC3-17B3-AA5A-6827-A97979A7C2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49C48-B9E9-57AC-A4A4-65927E945290}"/>
              </a:ext>
            </a:extLst>
          </p:cNvPr>
          <p:cNvSpPr>
            <a:spLocks noGrp="1"/>
          </p:cNvSpPr>
          <p:nvPr>
            <p:ph type="sldNum" sz="quarter" idx="12"/>
          </p:nvPr>
        </p:nvSpPr>
        <p:spPr/>
        <p:txBody>
          <a:bodyPr/>
          <a:lstStyle/>
          <a:p>
            <a:fld id="{C59C9AA5-E0AE-45A7-9420-2CC0E4519E1E}" type="slidenum">
              <a:rPr lang="en-US" smtClean="0"/>
              <a:t>‹#›</a:t>
            </a:fld>
            <a:endParaRPr lang="en-US"/>
          </a:p>
        </p:txBody>
      </p:sp>
    </p:spTree>
    <p:extLst>
      <p:ext uri="{BB962C8B-B14F-4D97-AF65-F5344CB8AC3E}">
        <p14:creationId xmlns:p14="http://schemas.microsoft.com/office/powerpoint/2010/main" val="2614136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5A3ADE-BA4D-C854-3801-7BD96A7227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C0DA8A-4E56-B0CF-FF33-2A8EC187F0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930EB-56E9-C4D4-55C3-0F6EDAD6C3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DCA95CF-1667-42D0-8B28-C213ADFCCCB2}" type="datetimeFigureOut">
              <a:rPr lang="en-US" smtClean="0"/>
              <a:t>6/14/2025</a:t>
            </a:fld>
            <a:endParaRPr lang="en-US"/>
          </a:p>
        </p:txBody>
      </p:sp>
      <p:sp>
        <p:nvSpPr>
          <p:cNvPr id="5" name="Footer Placeholder 4">
            <a:extLst>
              <a:ext uri="{FF2B5EF4-FFF2-40B4-BE49-F238E27FC236}">
                <a16:creationId xmlns:a16="http://schemas.microsoft.com/office/drawing/2014/main" id="{48AA1CFA-F237-504D-2F46-6B2391894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704732-1E5E-37C4-B9D7-73060C8D3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59C9AA5-E0AE-45A7-9420-2CC0E4519E1E}" type="slidenum">
              <a:rPr lang="en-US" smtClean="0"/>
              <a:t>‹#›</a:t>
            </a:fld>
            <a:endParaRPr lang="en-US"/>
          </a:p>
        </p:txBody>
      </p:sp>
    </p:spTree>
    <p:extLst>
      <p:ext uri="{BB962C8B-B14F-4D97-AF65-F5344CB8AC3E}">
        <p14:creationId xmlns:p14="http://schemas.microsoft.com/office/powerpoint/2010/main" val="3630475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819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9CB08-C4F8-8888-94F7-4798529307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8EACB00-68DC-05C5-A9AA-C136A7C63DDF}"/>
              </a:ext>
            </a:extLst>
          </p:cNvPr>
          <p:cNvPicPr>
            <a:picLocks noChangeAspect="1"/>
          </p:cNvPicPr>
          <p:nvPr/>
        </p:nvPicPr>
        <p:blipFill>
          <a:blip r:embed="rId2"/>
          <a:stretch>
            <a:fillRect/>
          </a:stretch>
        </p:blipFill>
        <p:spPr>
          <a:xfrm>
            <a:off x="1350134" y="352402"/>
            <a:ext cx="9491732" cy="6153195"/>
          </a:xfrm>
          <a:prstGeom prst="rect">
            <a:avLst/>
          </a:prstGeom>
        </p:spPr>
      </p:pic>
    </p:spTree>
    <p:extLst>
      <p:ext uri="{BB962C8B-B14F-4D97-AF65-F5344CB8AC3E}">
        <p14:creationId xmlns:p14="http://schemas.microsoft.com/office/powerpoint/2010/main" val="419291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2F1C0-662C-5A5E-64C9-5ADC2C46D571}"/>
            </a:ext>
          </a:extLst>
        </p:cNvPr>
        <p:cNvGrpSpPr/>
        <p:nvPr/>
      </p:nvGrpSpPr>
      <p:grpSpPr>
        <a:xfrm>
          <a:off x="0" y="0"/>
          <a:ext cx="0" cy="0"/>
          <a:chOff x="0" y="0"/>
          <a:chExt cx="0" cy="0"/>
        </a:xfrm>
      </p:grpSpPr>
      <p:pic>
        <p:nvPicPr>
          <p:cNvPr id="13" name="Picture 12" descr="A graph showing a city skyline&#10;&#10;AI-generated content may be incorrect.">
            <a:extLst>
              <a:ext uri="{FF2B5EF4-FFF2-40B4-BE49-F238E27FC236}">
                <a16:creationId xmlns:a16="http://schemas.microsoft.com/office/drawing/2014/main" id="{16855B1C-D332-07AF-D684-1F0685310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81398" cy="6858001"/>
          </a:xfrm>
          <a:prstGeom prst="rect">
            <a:avLst/>
          </a:prstGeom>
        </p:spPr>
      </p:pic>
    </p:spTree>
    <p:extLst>
      <p:ext uri="{BB962C8B-B14F-4D97-AF65-F5344CB8AC3E}">
        <p14:creationId xmlns:p14="http://schemas.microsoft.com/office/powerpoint/2010/main" val="3170726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0C0B0-ADFC-BE86-8A14-E7911712F7F6}"/>
            </a:ext>
          </a:extLst>
        </p:cNvPr>
        <p:cNvGrpSpPr/>
        <p:nvPr/>
      </p:nvGrpSpPr>
      <p:grpSpPr>
        <a:xfrm>
          <a:off x="0" y="0"/>
          <a:ext cx="0" cy="0"/>
          <a:chOff x="0" y="0"/>
          <a:chExt cx="0" cy="0"/>
        </a:xfrm>
      </p:grpSpPr>
      <p:pic>
        <p:nvPicPr>
          <p:cNvPr id="6" name="Picture 5" descr="A map of australia with different colored squares&#10;&#10;AI-generated content may be incorrect.">
            <a:extLst>
              <a:ext uri="{FF2B5EF4-FFF2-40B4-BE49-F238E27FC236}">
                <a16:creationId xmlns:a16="http://schemas.microsoft.com/office/drawing/2014/main" id="{FEBEFE52-4ED9-C3F3-78FC-C5890D126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346803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8D8B7-4BA5-4CAA-0BC4-FE783AE10EA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A048047-8EB3-F1E2-BFE1-D96328CD0678}"/>
              </a:ext>
            </a:extLst>
          </p:cNvPr>
          <p:cNvPicPr>
            <a:picLocks noChangeAspect="1"/>
          </p:cNvPicPr>
          <p:nvPr/>
        </p:nvPicPr>
        <p:blipFill>
          <a:blip r:embed="rId2"/>
          <a:stretch>
            <a:fillRect/>
          </a:stretch>
        </p:blipFill>
        <p:spPr>
          <a:xfrm>
            <a:off x="309562" y="804862"/>
            <a:ext cx="11572875" cy="5248275"/>
          </a:xfrm>
          <a:prstGeom prst="rect">
            <a:avLst/>
          </a:prstGeom>
        </p:spPr>
      </p:pic>
      <p:sp>
        <p:nvSpPr>
          <p:cNvPr id="7" name="TextBox 6">
            <a:extLst>
              <a:ext uri="{FF2B5EF4-FFF2-40B4-BE49-F238E27FC236}">
                <a16:creationId xmlns:a16="http://schemas.microsoft.com/office/drawing/2014/main" id="{1040C0C3-E1E6-1767-9322-A97D20DF8AEA}"/>
              </a:ext>
            </a:extLst>
          </p:cNvPr>
          <p:cNvSpPr txBox="1"/>
          <p:nvPr/>
        </p:nvSpPr>
        <p:spPr>
          <a:xfrm>
            <a:off x="725557" y="296303"/>
            <a:ext cx="6094674" cy="2585323"/>
          </a:xfrm>
          <a:prstGeom prst="rect">
            <a:avLst/>
          </a:prstGeom>
          <a:noFill/>
        </p:spPr>
        <p:txBody>
          <a:bodyPr wrap="square">
            <a:spAutoFit/>
          </a:bodyPr>
          <a:lstStyle/>
          <a:p>
            <a:r>
              <a:rPr lang="en-US" dirty="0"/>
              <a:t>In November 2024, rooftop PV celebrated a significant milestone, surpassing four million installations and a cumulative total capacity of 25.5 GW. Australia continues to be a leading nation in per capita electricity generation from solar. In 2023 it ranked first ahead of United Arab Emirates and the Netherlands with 1,774 kWh of electricity generation from solar power per person</a:t>
            </a:r>
          </a:p>
          <a:p>
            <a:r>
              <a:rPr lang="en-US" dirty="0"/>
              <a:t>More than 1 in 3 homes in South Australia have rooftop solar—proof that individuals can lead change.</a:t>
            </a:r>
          </a:p>
        </p:txBody>
      </p:sp>
      <p:sp>
        <p:nvSpPr>
          <p:cNvPr id="10" name="TextBox 9">
            <a:extLst>
              <a:ext uri="{FF2B5EF4-FFF2-40B4-BE49-F238E27FC236}">
                <a16:creationId xmlns:a16="http://schemas.microsoft.com/office/drawing/2014/main" id="{B83C30BD-7C4C-DDB0-19F2-6866E6C74CED}"/>
              </a:ext>
            </a:extLst>
          </p:cNvPr>
          <p:cNvSpPr txBox="1"/>
          <p:nvPr/>
        </p:nvSpPr>
        <p:spPr>
          <a:xfrm>
            <a:off x="1227814" y="6173642"/>
            <a:ext cx="6094674" cy="369332"/>
          </a:xfrm>
          <a:prstGeom prst="rect">
            <a:avLst/>
          </a:prstGeom>
          <a:noFill/>
        </p:spPr>
        <p:txBody>
          <a:bodyPr wrap="square">
            <a:spAutoFit/>
          </a:bodyPr>
          <a:lstStyle/>
          <a:p>
            <a:r>
              <a:rPr lang="en-US" dirty="0"/>
              <a:t>National number of Rooftop Solar Installations by year</a:t>
            </a:r>
          </a:p>
        </p:txBody>
      </p:sp>
    </p:spTree>
    <p:extLst>
      <p:ext uri="{BB962C8B-B14F-4D97-AF65-F5344CB8AC3E}">
        <p14:creationId xmlns:p14="http://schemas.microsoft.com/office/powerpoint/2010/main" val="535566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89741-95DA-35AB-FF58-F1CEF3550A4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55AA6219-065E-510A-7B14-1B7CD76CE2DB}"/>
              </a:ext>
            </a:extLst>
          </p:cNvPr>
          <p:cNvSpPr txBox="1"/>
          <p:nvPr/>
        </p:nvSpPr>
        <p:spPr>
          <a:xfrm>
            <a:off x="1227814" y="6173642"/>
            <a:ext cx="6094674" cy="369332"/>
          </a:xfrm>
          <a:prstGeom prst="rect">
            <a:avLst/>
          </a:prstGeom>
          <a:noFill/>
        </p:spPr>
        <p:txBody>
          <a:bodyPr wrap="square">
            <a:spAutoFit/>
          </a:bodyPr>
          <a:lstStyle/>
          <a:p>
            <a:r>
              <a:rPr lang="en-US" dirty="0"/>
              <a:t>National installed rooftop PV capacity (GW), by year</a:t>
            </a:r>
          </a:p>
        </p:txBody>
      </p:sp>
      <p:pic>
        <p:nvPicPr>
          <p:cNvPr id="3" name="Picture 2">
            <a:extLst>
              <a:ext uri="{FF2B5EF4-FFF2-40B4-BE49-F238E27FC236}">
                <a16:creationId xmlns:a16="http://schemas.microsoft.com/office/drawing/2014/main" id="{FF04AC29-4D33-E9A5-CBCE-230F7778D0C5}"/>
              </a:ext>
            </a:extLst>
          </p:cNvPr>
          <p:cNvPicPr>
            <a:picLocks noChangeAspect="1"/>
          </p:cNvPicPr>
          <p:nvPr/>
        </p:nvPicPr>
        <p:blipFill>
          <a:blip r:embed="rId2"/>
          <a:stretch>
            <a:fillRect/>
          </a:stretch>
        </p:blipFill>
        <p:spPr>
          <a:xfrm>
            <a:off x="238125" y="1123950"/>
            <a:ext cx="11715750" cy="4610100"/>
          </a:xfrm>
          <a:prstGeom prst="rect">
            <a:avLst/>
          </a:prstGeom>
        </p:spPr>
      </p:pic>
    </p:spTree>
    <p:extLst>
      <p:ext uri="{BB962C8B-B14F-4D97-AF65-F5344CB8AC3E}">
        <p14:creationId xmlns:p14="http://schemas.microsoft.com/office/powerpoint/2010/main" val="338764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CCE6C-A0A7-5BE1-09D5-E7B2481B188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DA09F38-EE58-198D-F3BC-B23086B97732}"/>
              </a:ext>
            </a:extLst>
          </p:cNvPr>
          <p:cNvPicPr>
            <a:picLocks noChangeAspect="1"/>
          </p:cNvPicPr>
          <p:nvPr/>
        </p:nvPicPr>
        <p:blipFill>
          <a:blip r:embed="rId2"/>
          <a:stretch>
            <a:fillRect/>
          </a:stretch>
        </p:blipFill>
        <p:spPr>
          <a:xfrm>
            <a:off x="2578275" y="595116"/>
            <a:ext cx="7035451" cy="5667768"/>
          </a:xfrm>
          <a:prstGeom prst="rect">
            <a:avLst/>
          </a:prstGeom>
        </p:spPr>
      </p:pic>
      <p:sp>
        <p:nvSpPr>
          <p:cNvPr id="3" name="TextBox 2">
            <a:extLst>
              <a:ext uri="{FF2B5EF4-FFF2-40B4-BE49-F238E27FC236}">
                <a16:creationId xmlns:a16="http://schemas.microsoft.com/office/drawing/2014/main" id="{92EF9923-15B6-7C8D-76D2-0EB7D8FD42C0}"/>
              </a:ext>
            </a:extLst>
          </p:cNvPr>
          <p:cNvSpPr txBox="1"/>
          <p:nvPr/>
        </p:nvSpPr>
        <p:spPr>
          <a:xfrm>
            <a:off x="3048674" y="2766122"/>
            <a:ext cx="6097348" cy="646331"/>
          </a:xfrm>
          <a:prstGeom prst="rect">
            <a:avLst/>
          </a:prstGeom>
          <a:noFill/>
        </p:spPr>
        <p:txBody>
          <a:bodyPr wrap="square">
            <a:spAutoFit/>
          </a:bodyPr>
          <a:lstStyle/>
          <a:p>
            <a:r>
              <a:rPr lang="en-US" sz="1800" dirty="0">
                <a:solidFill>
                  <a:schemeClr val="tx1">
                    <a:lumMod val="50000"/>
                    <a:lumOff val="50000"/>
                  </a:schemeClr>
                </a:solidFill>
                <a:effectLst/>
                <a:latin typeface="Oxygen" panose="02000503000000000000" pitchFamily="2" charset="0"/>
                <a:ea typeface="Aptos" panose="020B0004020202020204" pitchFamily="34" charset="0"/>
                <a:cs typeface="Courier New" panose="02070309020205020404" pitchFamily="49" charset="0"/>
              </a:rPr>
              <a:t>Cumulative Annual Capacity of Australian States’ Rooftop PV</a:t>
            </a:r>
            <a:endParaRPr lang="en-US" dirty="0">
              <a:solidFill>
                <a:schemeClr val="tx1">
                  <a:lumMod val="50000"/>
                  <a:lumOff val="50000"/>
                </a:schemeClr>
              </a:solidFill>
              <a:latin typeface="Oxygen" panose="02000503000000000000" pitchFamily="2" charset="0"/>
              <a:ea typeface="Aptos" panose="020B0004020202020204" pitchFamily="34" charset="0"/>
              <a:cs typeface="Courier New" panose="02070309020205020404" pitchFamily="49" charset="0"/>
            </a:endParaRPr>
          </a:p>
        </p:txBody>
      </p:sp>
    </p:spTree>
    <p:extLst>
      <p:ext uri="{BB962C8B-B14F-4D97-AF65-F5344CB8AC3E}">
        <p14:creationId xmlns:p14="http://schemas.microsoft.com/office/powerpoint/2010/main" val="244606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C905E-60EA-F1FA-99DE-875992D60A0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E81EAF7-4C2D-30BB-EA19-12267A5CF6AD}"/>
              </a:ext>
            </a:extLst>
          </p:cNvPr>
          <p:cNvSpPr txBox="1"/>
          <p:nvPr/>
        </p:nvSpPr>
        <p:spPr>
          <a:xfrm>
            <a:off x="3047338" y="1995851"/>
            <a:ext cx="6094674" cy="3970318"/>
          </a:xfrm>
          <a:prstGeom prst="rect">
            <a:avLst/>
          </a:prstGeom>
          <a:noFill/>
        </p:spPr>
        <p:txBody>
          <a:bodyPr wrap="square">
            <a:spAutoFit/>
          </a:bodyPr>
          <a:lstStyle/>
          <a:p>
            <a:r>
              <a:rPr lang="en-US" dirty="0"/>
              <a:t>Overall rating: Insufficient (&lt; 3°C World)</a:t>
            </a:r>
          </a:p>
          <a:p>
            <a:r>
              <a:rPr lang="en-US" dirty="0"/>
              <a:t>Policies and action against modelled domestic pathways: Insufficient</a:t>
            </a:r>
          </a:p>
          <a:p>
            <a:r>
              <a:rPr lang="en-US" dirty="0"/>
              <a:t>NDC target against modelled domestic pathways: Insufficient</a:t>
            </a:r>
          </a:p>
          <a:p>
            <a:r>
              <a:rPr lang="en-US" dirty="0"/>
              <a:t>NDC target against fair contribution to global climate efforts: Insufficient</a:t>
            </a:r>
          </a:p>
          <a:p>
            <a:r>
              <a:rPr lang="en-US" dirty="0"/>
              <a:t>Climate finance: Critically insufficient</a:t>
            </a:r>
          </a:p>
          <a:p>
            <a:endParaRPr lang="en-US" dirty="0"/>
          </a:p>
          <a:p>
            <a:r>
              <a:rPr lang="en-US" dirty="0"/>
              <a:t>If we continue on our current course, we overshoot the target. New policies must be bolder.</a:t>
            </a:r>
          </a:p>
          <a:p>
            <a:endParaRPr lang="en-US" dirty="0"/>
          </a:p>
          <a:p>
            <a:r>
              <a:rPr lang="en-US" dirty="0"/>
              <a:t>Source: https://climateactiontracker.org/countries/australia/</a:t>
            </a:r>
          </a:p>
        </p:txBody>
      </p:sp>
    </p:spTree>
    <p:extLst>
      <p:ext uri="{BB962C8B-B14F-4D97-AF65-F5344CB8AC3E}">
        <p14:creationId xmlns:p14="http://schemas.microsoft.com/office/powerpoint/2010/main" val="812435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39FCF-D1F0-8673-B94C-901EA311F183}"/>
            </a:ext>
          </a:extLst>
        </p:cNvPr>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E5FC0A3A-A870-29B5-88A4-A5552B25B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31941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95743-21C6-2F7E-7E7F-9D5D7D699251}"/>
            </a:ext>
          </a:extLst>
        </p:cNvPr>
        <p:cNvGrpSpPr/>
        <p:nvPr/>
      </p:nvGrpSpPr>
      <p:grpSpPr>
        <a:xfrm>
          <a:off x="0" y="0"/>
          <a:ext cx="0" cy="0"/>
          <a:chOff x="0" y="0"/>
          <a:chExt cx="0" cy="0"/>
        </a:xfrm>
      </p:grpSpPr>
      <p:pic>
        <p:nvPicPr>
          <p:cNvPr id="6" name="Picture 5" descr="A city with a tall tower and a tall ship&#10;&#10;AI-generated content may be incorrect.">
            <a:extLst>
              <a:ext uri="{FF2B5EF4-FFF2-40B4-BE49-F238E27FC236}">
                <a16:creationId xmlns:a16="http://schemas.microsoft.com/office/drawing/2014/main" id="{A80E0842-8707-0594-6536-DDBAC7FA0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578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F1508-FC1A-7F2F-3335-F595BBF98E34}"/>
            </a:ext>
          </a:extLst>
        </p:cNvPr>
        <p:cNvGrpSpPr/>
        <p:nvPr/>
      </p:nvGrpSpPr>
      <p:grpSpPr>
        <a:xfrm>
          <a:off x="0" y="0"/>
          <a:ext cx="0" cy="0"/>
          <a:chOff x="0" y="0"/>
          <a:chExt cx="0" cy="0"/>
        </a:xfrm>
      </p:grpSpPr>
      <p:pic>
        <p:nvPicPr>
          <p:cNvPr id="3" name="Picture 2" descr="A large fire in the mountains&#10;&#10;AI-generated content may be incorrect.">
            <a:extLst>
              <a:ext uri="{FF2B5EF4-FFF2-40B4-BE49-F238E27FC236}">
                <a16:creationId xmlns:a16="http://schemas.microsoft.com/office/drawing/2014/main" id="{3DB68448-86BB-34E0-C088-527E8E2CC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 name="11L-Foley_sound_for_2_se-1749555540732">
            <a:hlinkClick r:id="" action="ppaction://media"/>
            <a:extLst>
              <a:ext uri="{FF2B5EF4-FFF2-40B4-BE49-F238E27FC236}">
                <a16:creationId xmlns:a16="http://schemas.microsoft.com/office/drawing/2014/main" id="{0B0B6FB9-813B-E1B4-6595-1E12FA3759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48052" y="6457122"/>
            <a:ext cx="304800" cy="304800"/>
          </a:xfrm>
          <a:prstGeom prst="rect">
            <a:avLst/>
          </a:prstGeom>
        </p:spPr>
      </p:pic>
    </p:spTree>
    <p:extLst>
      <p:ext uri="{BB962C8B-B14F-4D97-AF65-F5344CB8AC3E}">
        <p14:creationId xmlns:p14="http://schemas.microsoft.com/office/powerpoint/2010/main" val="274506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1D579-3839-7F8F-B201-B12B62A0F038}"/>
            </a:ext>
          </a:extLst>
        </p:cNvPr>
        <p:cNvGrpSpPr/>
        <p:nvPr/>
      </p:nvGrpSpPr>
      <p:grpSpPr>
        <a:xfrm>
          <a:off x="0" y="0"/>
          <a:ext cx="0" cy="0"/>
          <a:chOff x="0" y="0"/>
          <a:chExt cx="0" cy="0"/>
        </a:xfrm>
      </p:grpSpPr>
      <p:pic>
        <p:nvPicPr>
          <p:cNvPr id="3" name="Picture 2" descr="A flooded house with trees and a house in the background&#10;&#10;AI-generated content may be incorrect.">
            <a:extLst>
              <a:ext uri="{FF2B5EF4-FFF2-40B4-BE49-F238E27FC236}">
                <a16:creationId xmlns:a16="http://schemas.microsoft.com/office/drawing/2014/main" id="{E4004054-675F-05A4-BF3B-BBAAF0A6B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 name="11L-Foley_sound_for_1_se-1749555891099">
            <a:hlinkClick r:id="" action="ppaction://media"/>
            <a:extLst>
              <a:ext uri="{FF2B5EF4-FFF2-40B4-BE49-F238E27FC236}">
                <a16:creationId xmlns:a16="http://schemas.microsoft.com/office/drawing/2014/main" id="{ACECF83E-7D70-FD40-6CB2-9F283831FA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2393" y="6393512"/>
            <a:ext cx="304800" cy="304800"/>
          </a:xfrm>
          <a:prstGeom prst="rect">
            <a:avLst/>
          </a:prstGeom>
        </p:spPr>
      </p:pic>
    </p:spTree>
    <p:extLst>
      <p:ext uri="{BB962C8B-B14F-4D97-AF65-F5344CB8AC3E}">
        <p14:creationId xmlns:p14="http://schemas.microsoft.com/office/powerpoint/2010/main" val="377646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D4A3-91E3-1B85-8B4A-9173E718D61C}"/>
            </a:ext>
          </a:extLst>
        </p:cNvPr>
        <p:cNvGrpSpPr/>
        <p:nvPr/>
      </p:nvGrpSpPr>
      <p:grpSpPr>
        <a:xfrm>
          <a:off x="0" y="0"/>
          <a:ext cx="0" cy="0"/>
          <a:chOff x="0" y="0"/>
          <a:chExt cx="0" cy="0"/>
        </a:xfrm>
      </p:grpSpPr>
      <p:pic>
        <p:nvPicPr>
          <p:cNvPr id="3" name="Picture 2" descr="A coral reef near the ocean&#10;&#10;AI-generated content may be incorrect.">
            <a:extLst>
              <a:ext uri="{FF2B5EF4-FFF2-40B4-BE49-F238E27FC236}">
                <a16:creationId xmlns:a16="http://schemas.microsoft.com/office/drawing/2014/main" id="{29707023-4F05-1BD6-0E43-03BA44443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 name="11L-hollow_cry_something-1749556101720">
            <a:hlinkClick r:id="" action="ppaction://media"/>
            <a:extLst>
              <a:ext uri="{FF2B5EF4-FFF2-40B4-BE49-F238E27FC236}">
                <a16:creationId xmlns:a16="http://schemas.microsoft.com/office/drawing/2014/main" id="{1092430B-9EFC-8C67-2488-037023AF32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60588" y="6306047"/>
            <a:ext cx="304800" cy="304800"/>
          </a:xfrm>
          <a:prstGeom prst="rect">
            <a:avLst/>
          </a:prstGeom>
        </p:spPr>
      </p:pic>
    </p:spTree>
    <p:extLst>
      <p:ext uri="{BB962C8B-B14F-4D97-AF65-F5344CB8AC3E}">
        <p14:creationId xmlns:p14="http://schemas.microsoft.com/office/powerpoint/2010/main" val="321225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5E168-4470-FA07-6B28-321711525D04}"/>
            </a:ext>
          </a:extLst>
        </p:cNvPr>
        <p:cNvGrpSpPr/>
        <p:nvPr/>
      </p:nvGrpSpPr>
      <p:grpSpPr>
        <a:xfrm>
          <a:off x="0" y="0"/>
          <a:ext cx="0" cy="0"/>
          <a:chOff x="0" y="0"/>
          <a:chExt cx="0" cy="0"/>
        </a:xfrm>
      </p:grpSpPr>
      <p:pic>
        <p:nvPicPr>
          <p:cNvPr id="3" name="Picture 2" descr="A silver clock on the ground&#10;&#10;AI-generated content may be incorrect.">
            <a:extLst>
              <a:ext uri="{FF2B5EF4-FFF2-40B4-BE49-F238E27FC236}">
                <a16:creationId xmlns:a16="http://schemas.microsoft.com/office/drawing/2014/main" id="{5D318B24-8934-D477-39C6-6FEF48B40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4" name="11L-scary_loud_fast_hear-1749556301220">
            <a:hlinkClick r:id="" action="ppaction://media"/>
            <a:extLst>
              <a:ext uri="{FF2B5EF4-FFF2-40B4-BE49-F238E27FC236}">
                <a16:creationId xmlns:a16="http://schemas.microsoft.com/office/drawing/2014/main" id="{4100E6D0-8A6F-2248-97F3-4B41928F01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25416" y="6258339"/>
            <a:ext cx="304800" cy="304800"/>
          </a:xfrm>
          <a:prstGeom prst="rect">
            <a:avLst/>
          </a:prstGeom>
        </p:spPr>
      </p:pic>
    </p:spTree>
    <p:extLst>
      <p:ext uri="{BB962C8B-B14F-4D97-AF65-F5344CB8AC3E}">
        <p14:creationId xmlns:p14="http://schemas.microsoft.com/office/powerpoint/2010/main" val="139314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7D439-4196-6289-A849-9FE38665B9B5}"/>
            </a:ext>
          </a:extLst>
        </p:cNvPr>
        <p:cNvGrpSpPr/>
        <p:nvPr/>
      </p:nvGrpSpPr>
      <p:grpSpPr>
        <a:xfrm>
          <a:off x="0" y="0"/>
          <a:ext cx="0" cy="0"/>
          <a:chOff x="0" y="0"/>
          <a:chExt cx="0" cy="0"/>
        </a:xfrm>
      </p:grpSpPr>
      <p:pic>
        <p:nvPicPr>
          <p:cNvPr id="16" name="Picture 15" descr="A close-up of a clock&#10;&#10;AI-generated content may be incorrect.">
            <a:extLst>
              <a:ext uri="{FF2B5EF4-FFF2-40B4-BE49-F238E27FC236}">
                <a16:creationId xmlns:a16="http://schemas.microsoft.com/office/drawing/2014/main" id="{B94D36E4-4985-78D2-FAB4-59D8051F6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7300" cy="6858000"/>
          </a:xfrm>
          <a:prstGeom prst="rect">
            <a:avLst/>
          </a:prstGeom>
        </p:spPr>
      </p:pic>
      <p:pic>
        <p:nvPicPr>
          <p:cNvPr id="4" name="11L-scary_loud_fast_hear-1749556301220">
            <a:hlinkClick r:id="" action="ppaction://media"/>
            <a:extLst>
              <a:ext uri="{FF2B5EF4-FFF2-40B4-BE49-F238E27FC236}">
                <a16:creationId xmlns:a16="http://schemas.microsoft.com/office/drawing/2014/main" id="{3FB22B90-E832-3FD3-DEE9-B2F5D804A8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92394" y="6377608"/>
            <a:ext cx="304800" cy="304800"/>
          </a:xfrm>
          <a:prstGeom prst="rect">
            <a:avLst/>
          </a:prstGeom>
        </p:spPr>
      </p:pic>
    </p:spTree>
    <p:extLst>
      <p:ext uri="{BB962C8B-B14F-4D97-AF65-F5344CB8AC3E}">
        <p14:creationId xmlns:p14="http://schemas.microsoft.com/office/powerpoint/2010/main" val="10713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A7A9A-193D-38B1-1440-DDF4DA35F923}"/>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14D174A-D06A-1B7F-7DD6-89848F811B6B}"/>
              </a:ext>
            </a:extLst>
          </p:cNvPr>
          <p:cNvPicPr>
            <a:picLocks noChangeAspect="1"/>
          </p:cNvPicPr>
          <p:nvPr/>
        </p:nvPicPr>
        <p:blipFill>
          <a:blip r:embed="rId4"/>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E9751107-07FA-E289-DBBC-9ABF7E52DF56}"/>
              </a:ext>
            </a:extLst>
          </p:cNvPr>
          <p:cNvSpPr txBox="1"/>
          <p:nvPr/>
        </p:nvSpPr>
        <p:spPr>
          <a:xfrm>
            <a:off x="2077940" y="85339"/>
            <a:ext cx="9300377" cy="3514232"/>
          </a:xfrm>
          <a:prstGeom prst="rect">
            <a:avLst/>
          </a:prstGeom>
          <a:noFill/>
        </p:spPr>
        <p:txBody>
          <a:bodyPr wrap="square">
            <a:spAutoFit/>
          </a:bodyPr>
          <a:lstStyle/>
          <a:p>
            <a:pPr>
              <a:lnSpc>
                <a:spcPct val="200000"/>
              </a:lnSpc>
            </a:pPr>
            <a:r>
              <a:rPr lang="en-US" sz="3600" b="1" dirty="0">
                <a:solidFill>
                  <a:srgbClr val="FFFF00"/>
                </a:solidFill>
                <a:effectLst>
                  <a:outerShdw blurRad="38100" dist="38100" dir="2700000" algn="tl">
                    <a:srgbClr val="000000">
                      <a:alpha val="43137"/>
                    </a:srgbClr>
                  </a:outerShdw>
                </a:effectLst>
                <a:latin typeface="Oxygen" panose="02000503000000000000" pitchFamily="2" charset="0"/>
              </a:rPr>
              <a:t>Is Australia on Track with Emissions?</a:t>
            </a:r>
            <a:endParaRPr lang="en-US" sz="1800" dirty="0">
              <a:solidFill>
                <a:srgbClr val="FFFF00"/>
              </a:solidFill>
              <a:effectLst/>
              <a:latin typeface="Oxygen" panose="02000503000000000000" pitchFamily="2" charset="0"/>
              <a:ea typeface="Aptos" panose="020B0004020202020204" pitchFamily="34" charset="0"/>
              <a:cs typeface="Courier New" panose="02070309020205020404" pitchFamily="49" charset="0"/>
            </a:endParaRPr>
          </a:p>
          <a:p>
            <a:pPr>
              <a:lnSpc>
                <a:spcPct val="200000"/>
              </a:lnSpc>
            </a:pPr>
            <a:r>
              <a:rPr lang="en-US" sz="2400" b="1" dirty="0">
                <a:solidFill>
                  <a:srgbClr val="FFFF00"/>
                </a:solidFill>
                <a:latin typeface="Oxygen" panose="02000503000000000000" pitchFamily="2" charset="0"/>
                <a:ea typeface="Aptos" panose="020B0004020202020204" pitchFamily="34" charset="0"/>
                <a:cs typeface="Courier New" panose="02070309020205020404" pitchFamily="49" charset="0"/>
              </a:rPr>
              <a:t>Small size, but large impact</a:t>
            </a:r>
          </a:p>
          <a:p>
            <a:pPr marL="285750" indent="-285750">
              <a:lnSpc>
                <a:spcPct val="200000"/>
              </a:lnSpc>
              <a:buFont typeface="Arial" panose="020B0604020202020204" pitchFamily="34" charset="0"/>
              <a:buChar char="•"/>
            </a:pPr>
            <a:r>
              <a:rPr lang="en-US" b="1" dirty="0">
                <a:solidFill>
                  <a:srgbClr val="FFFF00"/>
                </a:solidFill>
                <a:latin typeface="Oxygen" panose="02000503000000000000" pitchFamily="2" charset="0"/>
                <a:ea typeface="Aptos" panose="020B0004020202020204" pitchFamily="34" charset="0"/>
                <a:cs typeface="Courier New" panose="02070309020205020404" pitchFamily="49" charset="0"/>
              </a:rPr>
              <a:t>T</a:t>
            </a:r>
            <a:r>
              <a:rPr lang="en-US" sz="1800" b="1" dirty="0">
                <a:solidFill>
                  <a:srgbClr val="FFFF00"/>
                </a:solidFill>
                <a:effectLst/>
                <a:latin typeface="Oxygen" panose="02000503000000000000" pitchFamily="2" charset="0"/>
                <a:ea typeface="Aptos" panose="020B0004020202020204" pitchFamily="34" charset="0"/>
                <a:cs typeface="Courier New" panose="02070309020205020404" pitchFamily="49" charset="0"/>
              </a:rPr>
              <a:t>hough just 0.3% of global population</a:t>
            </a:r>
            <a:endParaRPr lang="en-US" b="1" dirty="0">
              <a:solidFill>
                <a:srgbClr val="FFFF00"/>
              </a:solidFill>
              <a:latin typeface="Oxygen" panose="02000503000000000000" pitchFamily="2" charset="0"/>
              <a:ea typeface="Aptos" panose="020B0004020202020204" pitchFamily="34" charset="0"/>
              <a:cs typeface="Courier New" panose="02070309020205020404" pitchFamily="49" charset="0"/>
            </a:endParaRPr>
          </a:p>
          <a:p>
            <a:pPr marL="285750" indent="-285750">
              <a:lnSpc>
                <a:spcPct val="200000"/>
              </a:lnSpc>
              <a:buFont typeface="Arial" panose="020B0604020202020204" pitchFamily="34" charset="0"/>
              <a:buChar char="•"/>
            </a:pPr>
            <a:r>
              <a:rPr lang="en-US" sz="1800" b="1" dirty="0">
                <a:solidFill>
                  <a:srgbClr val="FFFF00"/>
                </a:solidFill>
                <a:effectLst/>
                <a:latin typeface="Oxygen" panose="02000503000000000000" pitchFamily="2" charset="0"/>
                <a:ea typeface="Aptos" panose="020B0004020202020204" pitchFamily="34" charset="0"/>
                <a:cs typeface="Courier New" panose="02070309020205020404" pitchFamily="49" charset="0"/>
              </a:rPr>
              <a:t>Ranks among the top per-capita carbon emitters</a:t>
            </a:r>
            <a:endParaRPr lang="en-US" b="1" dirty="0">
              <a:solidFill>
                <a:srgbClr val="FFFF00"/>
              </a:solidFill>
              <a:latin typeface="Oxygen" panose="02000503000000000000" pitchFamily="2" charset="0"/>
              <a:ea typeface="Aptos" panose="020B0004020202020204" pitchFamily="34" charset="0"/>
              <a:cs typeface="Courier New" panose="02070309020205020404" pitchFamily="49" charset="0"/>
            </a:endParaRPr>
          </a:p>
          <a:p>
            <a:pPr marL="285750" indent="-285750">
              <a:lnSpc>
                <a:spcPct val="200000"/>
              </a:lnSpc>
              <a:buFont typeface="Arial" panose="020B0604020202020204" pitchFamily="34" charset="0"/>
              <a:buChar char="•"/>
            </a:pPr>
            <a:r>
              <a:rPr lang="en-US" sz="1800" b="1" dirty="0">
                <a:solidFill>
                  <a:srgbClr val="FFFF00"/>
                </a:solidFill>
                <a:effectLst/>
                <a:latin typeface="Oxygen" panose="02000503000000000000" pitchFamily="2" charset="0"/>
                <a:ea typeface="Aptos" panose="020B0004020202020204" pitchFamily="34" charset="0"/>
                <a:cs typeface="Courier New" panose="02070309020205020404" pitchFamily="49" charset="0"/>
              </a:rPr>
              <a:t>Global leader in many fields and econ</a:t>
            </a:r>
            <a:r>
              <a:rPr lang="en-US" b="1" dirty="0">
                <a:solidFill>
                  <a:srgbClr val="FFFF00"/>
                </a:solidFill>
                <a:latin typeface="Oxygen" panose="02000503000000000000" pitchFamily="2" charset="0"/>
                <a:ea typeface="Aptos" panose="020B0004020202020204" pitchFamily="34" charset="0"/>
                <a:cs typeface="Courier New" panose="02070309020205020404" pitchFamily="49" charset="0"/>
              </a:rPr>
              <a:t>omy</a:t>
            </a:r>
            <a:endParaRPr lang="en-US" sz="1800" dirty="0">
              <a:solidFill>
                <a:srgbClr val="FFFF00"/>
              </a:solidFill>
              <a:effectLst/>
              <a:latin typeface="Oxygen" panose="02000503000000000000" pitchFamily="2" charset="0"/>
              <a:ea typeface="Aptos" panose="020B0004020202020204" pitchFamily="34" charset="0"/>
              <a:cs typeface="Courier New" panose="02070309020205020404" pitchFamily="49" charset="0"/>
            </a:endParaRPr>
          </a:p>
        </p:txBody>
      </p:sp>
      <p:pic>
        <p:nvPicPr>
          <p:cNvPr id="11" name="Advance Australia Fair (NEW 27 01 21) (1)">
            <a:hlinkClick r:id="" action="ppaction://media"/>
            <a:extLst>
              <a:ext uri="{FF2B5EF4-FFF2-40B4-BE49-F238E27FC236}">
                <a16:creationId xmlns:a16="http://schemas.microsoft.com/office/drawing/2014/main" id="{3C8DA470-6CD3-D0BC-30D9-FE0B6E6066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49270" y="6210631"/>
            <a:ext cx="304800" cy="304800"/>
          </a:xfrm>
          <a:prstGeom prst="rect">
            <a:avLst/>
          </a:prstGeom>
        </p:spPr>
      </p:pic>
    </p:spTree>
    <p:extLst>
      <p:ext uri="{BB962C8B-B14F-4D97-AF65-F5344CB8AC3E}">
        <p14:creationId xmlns:p14="http://schemas.microsoft.com/office/powerpoint/2010/main" val="376288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2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42424">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7BE64-85E4-F6E7-127F-3EA36E0DAF78}"/>
            </a:ext>
          </a:extLst>
        </p:cNvPr>
        <p:cNvGrpSpPr/>
        <p:nvPr/>
      </p:nvGrpSpPr>
      <p:grpSpPr>
        <a:xfrm>
          <a:off x="0" y="0"/>
          <a:ext cx="0" cy="0"/>
          <a:chOff x="0" y="0"/>
          <a:chExt cx="0" cy="0"/>
        </a:xfrm>
      </p:grpSpPr>
      <p:pic>
        <p:nvPicPr>
          <p:cNvPr id="7" name="Picture 6" descr="A tall tower with people walking around&#10;&#10;AI-generated content may be incorrect.">
            <a:extLst>
              <a:ext uri="{FF2B5EF4-FFF2-40B4-BE49-F238E27FC236}">
                <a16:creationId xmlns:a16="http://schemas.microsoft.com/office/drawing/2014/main" id="{7C089DF2-B165-D583-C931-7F7D865BB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3" name="TextBox 2">
            <a:extLst>
              <a:ext uri="{FF2B5EF4-FFF2-40B4-BE49-F238E27FC236}">
                <a16:creationId xmlns:a16="http://schemas.microsoft.com/office/drawing/2014/main" id="{2E16CF2B-B4E7-8944-E7F9-2CECEB0DB971}"/>
              </a:ext>
            </a:extLst>
          </p:cNvPr>
          <p:cNvSpPr txBox="1"/>
          <p:nvPr/>
        </p:nvSpPr>
        <p:spPr>
          <a:xfrm>
            <a:off x="2003729" y="214236"/>
            <a:ext cx="10026594" cy="4252896"/>
          </a:xfrm>
          <a:prstGeom prst="rect">
            <a:avLst/>
          </a:prstGeom>
          <a:noFill/>
        </p:spPr>
        <p:txBody>
          <a:bodyPr wrap="square">
            <a:spAutoFit/>
          </a:bodyPr>
          <a:lstStyle/>
          <a:p>
            <a:pPr>
              <a:lnSpc>
                <a:spcPct val="200000"/>
              </a:lnSpc>
            </a:pPr>
            <a:r>
              <a:rPr lang="en-US" sz="3600" b="1" dirty="0">
                <a:solidFill>
                  <a:srgbClr val="C00000"/>
                </a:solidFill>
                <a:effectLst>
                  <a:outerShdw blurRad="38100" dist="38100" dir="2700000" algn="tl">
                    <a:srgbClr val="000000">
                      <a:alpha val="43137"/>
                    </a:srgbClr>
                  </a:outerShdw>
                </a:effectLst>
                <a:latin typeface="Oxygen" panose="02000503000000000000" pitchFamily="2" charset="0"/>
              </a:rPr>
              <a:t>Are we on track on Paris targets?</a:t>
            </a:r>
          </a:p>
          <a:p>
            <a:pPr marL="342900" indent="-342900">
              <a:lnSpc>
                <a:spcPct val="200000"/>
              </a:lnSpc>
              <a:buFont typeface="Wingdings" panose="05000000000000000000" pitchFamily="2" charset="2"/>
              <a:buChar char="§"/>
            </a:pPr>
            <a:r>
              <a:rPr lang="en-US" sz="2400" b="1" dirty="0">
                <a:solidFill>
                  <a:srgbClr val="C00000"/>
                </a:solidFill>
                <a:latin typeface="Oxygen" panose="02000503000000000000" pitchFamily="2" charset="0"/>
              </a:rPr>
              <a:t>2030:</a:t>
            </a:r>
          </a:p>
          <a:p>
            <a:pPr marL="742950" lvl="1" indent="-285750">
              <a:lnSpc>
                <a:spcPct val="200000"/>
              </a:lnSpc>
              <a:buFont typeface="Arial" panose="020B0604020202020204" pitchFamily="34" charset="0"/>
              <a:buChar char="•"/>
            </a:pPr>
            <a:r>
              <a:rPr lang="en-US" b="1" dirty="0">
                <a:solidFill>
                  <a:srgbClr val="C00000"/>
                </a:solidFill>
                <a:latin typeface="Oxygen" panose="02000503000000000000" pitchFamily="2" charset="0"/>
              </a:rPr>
              <a:t>43% reduction in GHG emissions (from 2005 baseline)</a:t>
            </a:r>
          </a:p>
          <a:p>
            <a:pPr marL="742950" lvl="1" indent="-285750">
              <a:lnSpc>
                <a:spcPct val="200000"/>
              </a:lnSpc>
              <a:buFont typeface="Arial" panose="020B0604020202020204" pitchFamily="34" charset="0"/>
              <a:buChar char="•"/>
            </a:pPr>
            <a:r>
              <a:rPr lang="en-US" b="1" dirty="0">
                <a:solidFill>
                  <a:srgbClr val="C00000"/>
                </a:solidFill>
                <a:latin typeface="Oxygen" panose="02000503000000000000" pitchFamily="2" charset="0"/>
              </a:rPr>
              <a:t>82% renewable electricity generation</a:t>
            </a:r>
          </a:p>
          <a:p>
            <a:pPr marL="342900" indent="-342900">
              <a:lnSpc>
                <a:spcPct val="200000"/>
              </a:lnSpc>
              <a:buFont typeface="Wingdings" panose="05000000000000000000" pitchFamily="2" charset="2"/>
              <a:buChar char="§"/>
            </a:pPr>
            <a:r>
              <a:rPr lang="en-US" sz="2400" b="1" dirty="0">
                <a:solidFill>
                  <a:srgbClr val="C00000"/>
                </a:solidFill>
                <a:latin typeface="Oxygen" panose="02000503000000000000" pitchFamily="2" charset="0"/>
              </a:rPr>
              <a:t>2050:</a:t>
            </a:r>
          </a:p>
          <a:p>
            <a:pPr marL="742950" lvl="1" indent="-285750">
              <a:lnSpc>
                <a:spcPct val="200000"/>
              </a:lnSpc>
              <a:buFont typeface="Arial" panose="020B0604020202020204" pitchFamily="34" charset="0"/>
              <a:buChar char="•"/>
            </a:pPr>
            <a:r>
              <a:rPr lang="en-US" b="1" dirty="0">
                <a:solidFill>
                  <a:srgbClr val="C00000"/>
                </a:solidFill>
                <a:latin typeface="Oxygen" panose="02000503000000000000" pitchFamily="2" charset="0"/>
              </a:rPr>
              <a:t>Net Zero GHG Emissions</a:t>
            </a:r>
          </a:p>
        </p:txBody>
      </p:sp>
      <p:sp>
        <p:nvSpPr>
          <p:cNvPr id="6" name="TextBox 5">
            <a:extLst>
              <a:ext uri="{FF2B5EF4-FFF2-40B4-BE49-F238E27FC236}">
                <a16:creationId xmlns:a16="http://schemas.microsoft.com/office/drawing/2014/main" id="{D302486E-EC2E-C113-FD06-9F5AC0244C95}"/>
              </a:ext>
            </a:extLst>
          </p:cNvPr>
          <p:cNvSpPr txBox="1"/>
          <p:nvPr/>
        </p:nvSpPr>
        <p:spPr>
          <a:xfrm>
            <a:off x="284922" y="5323175"/>
            <a:ext cx="11907078"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solidFill>
                  <a:schemeClr val="bg1">
                    <a:lumMod val="95000"/>
                  </a:schemeClr>
                </a:solidFill>
                <a:latin typeface="Oxygen" panose="02000503000000000000" pitchFamily="2" charset="0"/>
              </a:rPr>
              <a:t>Net Emission = Gross Emissions (from human activity)</a:t>
            </a:r>
            <a:r>
              <a:rPr lang="en-US" sz="1600" dirty="0">
                <a:solidFill>
                  <a:schemeClr val="bg1">
                    <a:lumMod val="95000"/>
                  </a:schemeClr>
                </a:solidFill>
                <a:latin typeface="Oxygen" panose="02000503000000000000" pitchFamily="2" charset="0"/>
              </a:rPr>
              <a:t> – </a:t>
            </a:r>
            <a:r>
              <a:rPr lang="en-US" sz="1600" b="1" dirty="0">
                <a:solidFill>
                  <a:schemeClr val="bg1">
                    <a:lumMod val="95000"/>
                  </a:schemeClr>
                </a:solidFill>
                <a:latin typeface="Oxygen" panose="02000503000000000000" pitchFamily="2" charset="0"/>
              </a:rPr>
              <a:t>Removals (e.g., carbon offsets, afforestation, carbon capture)</a:t>
            </a:r>
          </a:p>
        </p:txBody>
      </p:sp>
    </p:spTree>
    <p:extLst>
      <p:ext uri="{BB962C8B-B14F-4D97-AF65-F5344CB8AC3E}">
        <p14:creationId xmlns:p14="http://schemas.microsoft.com/office/powerpoint/2010/main" val="362908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79029-0FF3-9049-34A5-F19991EEAC99}"/>
            </a:ext>
          </a:extLst>
        </p:cNvPr>
        <p:cNvGrpSpPr/>
        <p:nvPr/>
      </p:nvGrpSpPr>
      <p:grpSpPr>
        <a:xfrm>
          <a:off x="0" y="0"/>
          <a:ext cx="0" cy="0"/>
          <a:chOff x="0" y="0"/>
          <a:chExt cx="0" cy="0"/>
        </a:xfrm>
      </p:grpSpPr>
      <p:pic>
        <p:nvPicPr>
          <p:cNvPr id="8" name="Picture 7" descr="A screenshot of a screen shot of a city&#10;&#10;AI-generated content may be incorrect.">
            <a:extLst>
              <a:ext uri="{FF2B5EF4-FFF2-40B4-BE49-F238E27FC236}">
                <a16:creationId xmlns:a16="http://schemas.microsoft.com/office/drawing/2014/main" id="{4E902999-04CD-CCA5-03AD-1AA812BB1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7300" cy="6858000"/>
          </a:xfrm>
          <a:prstGeom prst="rect">
            <a:avLst/>
          </a:prstGeom>
        </p:spPr>
      </p:pic>
    </p:spTree>
    <p:extLst>
      <p:ext uri="{BB962C8B-B14F-4D97-AF65-F5344CB8AC3E}">
        <p14:creationId xmlns:p14="http://schemas.microsoft.com/office/powerpoint/2010/main" val="21168967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3055</TotalTime>
  <Words>275</Words>
  <Application>Microsoft Office PowerPoint</Application>
  <PresentationFormat>Widescreen</PresentationFormat>
  <Paragraphs>26</Paragraphs>
  <Slides>18</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Oxygen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Anirban Chakrabarty</dc:creator>
  <cp:lastModifiedBy>Anirban Chakrabarty</cp:lastModifiedBy>
  <cp:revision>6</cp:revision>
  <dcterms:created xsi:type="dcterms:W3CDTF">2025-06-10T11:27:05Z</dcterms:created>
  <dcterms:modified xsi:type="dcterms:W3CDTF">2025-06-14T15:32:35Z</dcterms:modified>
</cp:coreProperties>
</file>